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bin" ContentType="application/vnd.ms-office.activeX+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notesSlides/notesSlide8.xml" ContentType="application/vnd.openxmlformats-officedocument.presentationml.notesSlide+xml"/>
  <Override PartName="/ppt/drawings/vmldrawing.xml" ContentType="application/vnd.openxmlformats-officedocument.vmlDrawing"/>
  <Override PartName="/ppt/media/image.bin" ContentType="image/x-wmf"/>
  <Override PartName="/ppt/slides/slide9.xml" ContentType="application/vnd.openxmlformats-officedocument.presentationml.slide+xml"/>
  <Override PartName="/ppt/notesSlides/notesSlide9.xml" ContentType="application/vnd.openxmlformats-officedocument.presentationml.notesSlide+xml"/>
  <Override PartName="/ppt/drawings/vmldrawing2.xml" ContentType="application/vnd.openxmlformats-officedocument.vmlDrawing"/>
  <Override PartName="/ppt/media/image2.bin" ContentType="image/x-wmf"/>
  <Override PartName="/ppt/slides/slidea.xml" ContentType="application/vnd.openxmlformats-officedocument.presentationml.slide+xml"/>
  <Override PartName="/ppt/notesSlides/notesSlidea.xml" ContentType="application/vnd.openxmlformats-officedocument.presentationml.notesSlide+xml"/>
  <Override PartName="/ppt/drawings/vmldrawing3.xml" ContentType="application/vnd.openxmlformats-officedocument.vmlDrawing"/>
  <Override PartName="/ppt/media/image3.bin" ContentType="image/x-wmf"/>
  <Override PartName="/ppt/slides/slideb.xml" ContentType="application/vnd.openxmlformats-officedocument.presentationml.slide+xml"/>
  <Override PartName="/ppt/notesSlides/notesSlideb.xml" ContentType="application/vnd.openxmlformats-officedocument.presentationml.notesSlide+xml"/>
  <Override PartName="/ppt/drawings/vmldrawing4.xml" ContentType="application/vnd.openxmlformats-officedocument.vmlDrawing"/>
  <Override PartName="/ppt/media/image4.bin" ContentType="image/x-w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r="http://schemas.openxmlformats.org/officeDocument/2006/relationships" xmlns:a="http://schemas.openxmlformats.org/drawingml/2006/main" xmlns:p="http://schemas.openxmlformats.org/presentationml/2006/main" saveSubsetFonts="1">
  <p:sldMasterIdLst>
    <p:sldMasterId id="2147483648" r:id="rId1"/>
  </p:sldMasterIdLst>
  <p:notesMasterIdLst>
    <p:notesMasterId r:id="rId9"/>
  </p:notesMasterIdLst>
  <p:sldIdLst>
    <p:sldId id="272" r:id="rId2"/>
    <p:sldId id="273" r:id="rId3"/>
    <p:sldId id="274" r:id="rId4"/>
    <p:sldId id="275" r:id="rId5"/>
    <p:sldId id="276" r:id="rId6"/>
    <p:sldId id="277" r:id="rId7"/>
    <p:sldId id="278" r:id="Rdcba3e2809f64623"/>
    <p:sldId id="279" r:id="R3ba5f178b44b4bb0"/>
    <p:sldId id="280" r:id="Rcbd126ee484e4e12"/>
    <p:sldId id="281" r:id="R34ff80ded7564f9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530" autoAdjust="0"/>
  </p:normalViewPr>
  <p:slideViewPr>
    <p:cSldViewPr snapToGrid="0" snapToObjects="1">
      <p:cViewPr varScale="1">
        <p:scale>
          <a:sx n="55" d="100"/>
          <a:sy n="55" d="100"/>
        </p:scale>
        <p:origin x="-120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&#65279;<?xml version="1.0" encoding="utf-8"?><Relationships xmlns="http://schemas.openxmlformats.org/package/2006/relationships"><Relationship Type="http://schemas.openxmlformats.org/officeDocument/2006/relationships/tableStyles" Target="tableStyles.xml" Id="rId13" /><Relationship Type="http://schemas.openxmlformats.org/officeDocument/2006/relationships/slide" Target="slides/slide2.xml" Id="rId3" /><Relationship Type="http://schemas.openxmlformats.org/officeDocument/2006/relationships/slide" Target="slides/slide6.xml" Id="rId7" /><Relationship Type="http://schemas.openxmlformats.org/officeDocument/2006/relationships/theme" Target="theme/theme1.xml" Id="rId12"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slide" Target="slides/slide5.xml" Id="rId6" /><Relationship Type="http://schemas.openxmlformats.org/officeDocument/2006/relationships/viewProps" Target="viewProps.xml" Id="rId11" /><Relationship Type="http://schemas.openxmlformats.org/officeDocument/2006/relationships/slide" Target="slides/slide4.xml" Id="rId5" /><Relationship Type="http://schemas.openxmlformats.org/officeDocument/2006/relationships/presProps" Target="presProps.xml" Id="rId10" /><Relationship Type="http://schemas.openxmlformats.org/officeDocument/2006/relationships/slide" Target="slides/slide3.xml" Id="rId4" /><Relationship Type="http://schemas.openxmlformats.org/officeDocument/2006/relationships/notesMaster" Target="notesMasters/notesMaster1.xml" Id="rId9" /><Relationship Type="http://schemas.openxmlformats.org/officeDocument/2006/relationships/slide" Target="/ppt/slides/slide8.xml" Id="Rdcba3e2809f64623" /><Relationship Type="http://schemas.openxmlformats.org/officeDocument/2006/relationships/slide" Target="/ppt/slides/slide9.xml" Id="R3ba5f178b44b4bb0" /><Relationship Type="http://schemas.openxmlformats.org/officeDocument/2006/relationships/slide" Target="/ppt/slides/slidea.xml" Id="Rcbd126ee484e4e12" /><Relationship Type="http://schemas.openxmlformats.org/officeDocument/2006/relationships/slide" Target="/ppt/slides/slideb.xml" Id="R34ff80ded7564f97" /></Relationships>
</file>

<file path=ppt/drawings/_rels/vmldrawing.xml.rels>&#65279;<?xml version="1.0" encoding="utf-8"?><Relationships xmlns="http://schemas.openxmlformats.org/package/2006/relationships"><Relationship Type="http://schemas.openxmlformats.org/officeDocument/2006/relationships/image" Target="/ppt/media/image.bin" Id="rId1" /></Relationships>
</file>

<file path=ppt/drawings/_rels/vmldrawing2.xml.rels>&#65279;<?xml version="1.0" encoding="utf-8"?><Relationships xmlns="http://schemas.openxmlformats.org/package/2006/relationships"><Relationship Type="http://schemas.openxmlformats.org/officeDocument/2006/relationships/image" Target="/ppt/media/image2.bin" Id="rId1" /></Relationships>
</file>

<file path=ppt/drawings/_rels/vmldrawing3.xml.rels>&#65279;<?xml version="1.0" encoding="utf-8"?><Relationships xmlns="http://schemas.openxmlformats.org/package/2006/relationships"><Relationship Type="http://schemas.openxmlformats.org/officeDocument/2006/relationships/image" Target="/ppt/media/image3.bin" Id="rId1" /></Relationships>
</file>

<file path=ppt/drawings/_rels/vmldrawing4.xml.rels>&#65279;<?xml version="1.0" encoding="utf-8"?><Relationships xmlns="http://schemas.openxmlformats.org/package/2006/relationships"><Relationship Type="http://schemas.openxmlformats.org/officeDocument/2006/relationships/image" Target="/ppt/media/image4.bin" Id="rId1" /></Relationships>
</file>

<file path=ppt/drawings/vmldrawing.xml><xml xmlns:v="urn:schemas-microsoft-com:vml" xmlns:o="urn:schemas-microsoft-com:office:office" xmlns:p="urn:schemas-microsoft-com:office:powerpoint" xmlns:oa="urn:schemas-microsoft-com:office:activation"><o:shapelayout v:ext="edit"><o:idmap v:ext="edit" data="2"/></o:shapelayout><v:shapetype id="_x0000_t201" coordsize="21600,21600" o:spt="201" path="m,l,21600r21600,l21600,xe"><v:stroke joinstyle="miter"/><v:path shadowok="f" o:extrusionok="f" strokeok="f" fillok="f" o:connecttype="rect"/><o:lock v:ext="edit" shapetype="t"/></v:shapetype><v:shape id="ShockwaveFlash1" o:spid="_x0000_s8194" type="#_x0000_t201" style='position:absolute;left:36pt;top:21.6250393700787pt;width:648pt;height:489.167401574803pt' strokecolor="black [1]">
<![if gte mso 9]><v:imagedata o:relid="rId1" o:title=""/>
<![endif]><v:shadow color="#eeece1 [2]"/></v:shape></xml>
</file>

<file path=ppt/drawings/vmldrawing2.xml><xml xmlns:v="urn:schemas-microsoft-com:vml" xmlns:o="urn:schemas-microsoft-com:office:office" xmlns:p="urn:schemas-microsoft-com:office:powerpoint" xmlns:oa="urn:schemas-microsoft-com:office:activation"><o:shapelayout v:ext="edit"><o:idmap v:ext="edit" data="2"/></o:shapelayout><v:shapetype id="_x0000_t201" coordsize="21600,21600" o:spt="201" path="m,l,21600r21600,l21600,xe"><v:stroke joinstyle="miter"/><v:path shadowok="f" o:extrusionok="f" strokeok="f" fillok="f" o:connecttype="rect"/><o:lock v:ext="edit" shapetype="t"/></v:shapetype><v:shape id="ShockwaveFlash1" o:spid="_x0000_s9218" type="#_x0000_t201" style='position:absolute;left:36pt;top:21.6250393700787pt;width:648pt;height:489.167401574803pt' strokecolor="black [1]">
<![if gte mso 9]><v:imagedata o:relid="rId1" o:title=""/>
<![endif]><v:shadow color="#eeece1 [2]"/></v:shape></xml>
</file>

<file path=ppt/drawings/vmldrawing3.xml><xml xmlns:v="urn:schemas-microsoft-com:vml" xmlns:o="urn:schemas-microsoft-com:office:office" xmlns:p="urn:schemas-microsoft-com:office:powerpoint" xmlns:oa="urn:schemas-microsoft-com:office:activation"><o:shapelayout v:ext="edit"><o:idmap v:ext="edit" data="2"/></o:shapelayout><v:shapetype id="_x0000_t201" coordsize="21600,21600" o:spt="201" path="m,l,21600r21600,l21600,xe"><v:stroke joinstyle="miter"/><v:path shadowok="f" o:extrusionok="f" strokeok="f" fillok="f" o:connecttype="rect"/><o:lock v:ext="edit" shapetype="t"/></v:shapetype><v:shape id="ShockwaveFlash1" o:spid="_x0000_s10242" type="#_x0000_t201" style='position:absolute;left:36pt;top:21.6250393700787pt;width:648pt;height:489.167401574803pt' strokecolor="black [1]">
<![if gte mso 9]><v:imagedata o:relid="rId1" o:title=""/>
<![endif]><v:shadow color="#eeece1 [2]"/></v:shape></xml>
</file>

<file path=ppt/drawings/vmldrawing4.xml><xml xmlns:v="urn:schemas-microsoft-com:vml" xmlns:o="urn:schemas-microsoft-com:office:office" xmlns:p="urn:schemas-microsoft-com:office:powerpoint" xmlns:oa="urn:schemas-microsoft-com:office:activation"><o:shapelayout v:ext="edit"><o:idmap v:ext="edit" data="2"/></o:shapelayout><v:shapetype id="_x0000_t201" coordsize="21600,21600" o:spt="201" path="m,l,21600r21600,l21600,xe"><v:stroke joinstyle="miter"/><v:path shadowok="f" o:extrusionok="f" strokeok="f" fillok="f" o:connecttype="rect"/><o:lock v:ext="edit" shapetype="t"/></v:shapetype><v:shape id="ShockwaveFlash1" o:spid="_x0000_s11266" type="#_x0000_t201" style='position:absolute;left:36pt;top:21.6250393700787pt;width:648pt;height:489.167401574803pt' strokecolor="black [1]">
<![if gte mso 9]><v:imagedata o:relid="rId1" o:title=""/>
<![endif]><v:shadow color="#eeece1 [2]"/></v:shape></xml>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829375D-713F-4B70-B605-0E9177782226}" type="datetimeFigureOut">
              <a:rPr lang="en-US"/>
              <a:pPr>
                <a:defRPr/>
              </a:pPr>
              <a:t>5/25/2012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79D562E-A114-423C-B964-C6C5D81C9606}" type="slidenum">
              <a:rPr lang="en-US"/>
              <a:pPr>
                <a:defRPr/>
              </a:pPr>
              <a:t>‹#›</a:t>
            </a:fld>
            <a:endParaRPr lang="en-US"/>
          </a:p>
        </p:txBody>
      </p:sp>
    </p:spTree>
    <p:extLst>
      <p:ext uri="{BB962C8B-B14F-4D97-AF65-F5344CB8AC3E}">
        <p14:creationId xmlns:p14="http://schemas.microsoft.com/office/powerpoint/2010/main" xmlns="" val="132108047"/>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NOTES:</a:t>
            </a:r>
            <a:endParaRPr lang="en-US" baseline="0" dirty="0" smtClean="0"/>
          </a:p>
          <a:p>
            <a:r>
              <a:rPr lang="en-US" baseline="0" dirty="0" smtClean="0"/>
              <a:t>* You must be using PowerPoint on Windows to show polls embedded in PowerPoint. Please use the Mac Presenter Application (www.polleverywhere.com/macpresenter) if you are on a Mac.</a:t>
            </a:r>
          </a:p>
        </p:txBody>
      </p:sp>
      <p:sp>
        <p:nvSpPr>
          <p:cNvPr id="4" name="Slide Number Placeholder 3"/>
          <p:cNvSpPr>
            <a:spLocks noGrp="1"/>
          </p:cNvSpPr>
          <p:nvPr>
            <p:ph type="sldNum" sz="quarter" idx="10"/>
          </p:nvPr>
        </p:nvSpPr>
        <p:spPr/>
        <p:txBody>
          <a:bodyPr/>
          <a:lstStyle/>
          <a:p>
            <a:pPr>
              <a:defRPr/>
            </a:pPr>
            <a:fld id="{F79D562E-A114-423C-B964-C6C5D81C9606}"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p:spPr>
      </p:sp>
      <p:sp>
        <p:nvSpPr>
          <p:cNvPr id="81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just for your own notes, as a presenter or instructor. You may print these, memorize them, or actually put them into the Notes portion of a slide in your own presentation.</a:t>
            </a:r>
          </a:p>
        </p:txBody>
      </p:sp>
      <p:sp>
        <p:nvSpPr>
          <p:cNvPr id="8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B4EB88-39D0-462D-B683-532916D478E8}"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your phones to do some audience voting just like on American Idol.</a:t>
            </a:r>
          </a:p>
          <a:p>
            <a:pPr>
              <a:spcBef>
                <a:spcPct val="0"/>
              </a:spcBef>
            </a:pPr>
            <a:endParaRPr lang="en-US" dirty="0" smtClean="0"/>
          </a:p>
          <a:p>
            <a:pPr>
              <a:spcBef>
                <a:spcPct val="0"/>
              </a:spcBef>
            </a:pPr>
            <a:r>
              <a:rPr lang="en-US" dirty="0" smtClean="0"/>
              <a:t>So please take out your cell phones, but remember to leave them on silent. You can participate by sending a text message.</a:t>
            </a:r>
          </a:p>
          <a:p>
            <a:pPr>
              <a:spcBef>
                <a:spcPct val="0"/>
              </a:spcBef>
            </a:pPr>
            <a:endParaRPr lang="en-US" dirty="0" smtClean="0"/>
          </a:p>
          <a:p>
            <a:pPr>
              <a:spcBef>
                <a:spcPct val="0"/>
              </a:spcBef>
            </a:pPr>
            <a:r>
              <a:rPr lang="en-US" dirty="0" smtClean="0"/>
              <a:t>This is a just standard rate text message, so it may be free for you, or up to twenty cents on some carriers if you do not have a text messaging plan. The service we are using is serious about privacy. I cannot see your phone numbers, and you’ll never receive follow-up text messages outside this presentation. There’s only one thing worse than email spam – and that’s text message spam because you have to pay to receive it!</a:t>
            </a:r>
          </a:p>
        </p:txBody>
      </p:sp>
      <p:sp>
        <p:nvSpPr>
          <p:cNvPr id="9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DAEECA-94BD-4E07-8291-2646029F1EB5}"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your phones or laptops to do some audience voting just like on American Idol.</a:t>
            </a:r>
          </a:p>
          <a:p>
            <a:pPr>
              <a:spcBef>
                <a:spcPct val="0"/>
              </a:spcBef>
            </a:pPr>
            <a:endParaRPr lang="en-US" dirty="0" smtClean="0"/>
          </a:p>
          <a:p>
            <a:pPr>
              <a:spcBef>
                <a:spcPct val="0"/>
              </a:spcBef>
            </a:pPr>
            <a:r>
              <a:rPr lang="en-US" dirty="0" smtClean="0"/>
              <a:t>So please take out your </a:t>
            </a:r>
            <a:r>
              <a:rPr lang="en-US" dirty="0" err="1" smtClean="0"/>
              <a:t>mobilephones</a:t>
            </a:r>
            <a:r>
              <a:rPr lang="en-US" dirty="0" smtClean="0"/>
              <a:t> or laptops, but remember to leave them on silent. You</a:t>
            </a:r>
            <a:r>
              <a:rPr lang="en-US" baseline="0" dirty="0" smtClean="0"/>
              <a:t> can </a:t>
            </a:r>
            <a:r>
              <a:rPr lang="en-US" dirty="0" smtClean="0"/>
              <a:t>participate by submitting an answer at</a:t>
            </a:r>
            <a:r>
              <a:rPr lang="en-US" baseline="0" dirty="0" smtClean="0"/>
              <a:t> </a:t>
            </a:r>
            <a:r>
              <a:rPr lang="en-US" dirty="0" smtClean="0"/>
              <a:t>PollEv.com on your laptop or a mobile phone.</a:t>
            </a:r>
          </a:p>
          <a:p>
            <a:pPr>
              <a:spcBef>
                <a:spcPct val="0"/>
              </a:spcBef>
            </a:pPr>
            <a:endParaRPr lang="en-US" dirty="0" smtClean="0"/>
          </a:p>
          <a:p>
            <a:pPr>
              <a:spcBef>
                <a:spcPct val="0"/>
              </a:spcBef>
            </a:pPr>
            <a:r>
              <a:rPr lang="en-US" dirty="0" smtClean="0"/>
              <a:t>The service we are using is serious about privacy. I cannot see who you are or who voted.</a:t>
            </a:r>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330997-E61A-4F89-BC05-B3C5DB86E889}"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your phones or laptops to do some audience voting just like on American Idol.</a:t>
            </a:r>
          </a:p>
          <a:p>
            <a:pPr>
              <a:spcBef>
                <a:spcPct val="0"/>
              </a:spcBef>
            </a:pPr>
            <a:endParaRPr lang="en-US" dirty="0" smtClean="0"/>
          </a:p>
          <a:p>
            <a:pPr>
              <a:spcBef>
                <a:spcPct val="0"/>
              </a:spcBef>
            </a:pPr>
            <a:r>
              <a:rPr lang="en-US" dirty="0" smtClean="0"/>
              <a:t>So please take out your </a:t>
            </a:r>
            <a:r>
              <a:rPr lang="en-US" dirty="0" err="1" smtClean="0"/>
              <a:t>mobilephones</a:t>
            </a:r>
            <a:r>
              <a:rPr lang="en-US" dirty="0" smtClean="0"/>
              <a:t> or laptops, but remember to leave them on silent. You</a:t>
            </a:r>
            <a:r>
              <a:rPr lang="en-US" baseline="0" dirty="0" smtClean="0"/>
              <a:t> can </a:t>
            </a:r>
            <a:r>
              <a:rPr lang="en-US" dirty="0" smtClean="0"/>
              <a:t>participate by submitting an answer at</a:t>
            </a:r>
            <a:r>
              <a:rPr lang="en-US" baseline="0" dirty="0" smtClean="0"/>
              <a:t> </a:t>
            </a:r>
            <a:r>
              <a:rPr lang="en-US" dirty="0" smtClean="0"/>
              <a:t>PollEv.com/username on your laptop or a mobile phone.</a:t>
            </a:r>
          </a:p>
          <a:p>
            <a:pPr>
              <a:spcBef>
                <a:spcPct val="0"/>
              </a:spcBef>
            </a:pPr>
            <a:endParaRPr lang="en-US" dirty="0" smtClean="0"/>
          </a:p>
          <a:p>
            <a:pPr>
              <a:spcBef>
                <a:spcPct val="0"/>
              </a:spcBef>
            </a:pPr>
            <a:r>
              <a:rPr lang="en-US" dirty="0" smtClean="0"/>
              <a:t>The service we are using is serious about privacy. I cannot see who you are or who voted.</a:t>
            </a:r>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330997-E61A-4F89-BC05-B3C5DB86E889}"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Twitter to do some audience voting.</a:t>
            </a:r>
          </a:p>
          <a:p>
            <a:pPr>
              <a:spcBef>
                <a:spcPct val="0"/>
              </a:spcBef>
            </a:pPr>
            <a:endParaRPr lang="en-US" dirty="0" smtClean="0"/>
          </a:p>
          <a:p>
            <a:pPr>
              <a:spcBef>
                <a:spcPct val="0"/>
              </a:spcBef>
            </a:pPr>
            <a:r>
              <a:rPr lang="en-US" dirty="0" smtClean="0"/>
              <a:t>So please take out your cell phones or laptops, but remember to leave them on silent. The way you will be able to participate is by tweeting a response to @poll.  </a:t>
            </a:r>
            <a:r>
              <a:rPr lang="en-US" baseline="0" dirty="0" smtClean="0"/>
              <a:t>Your followers won’t be bothered by this message.</a:t>
            </a:r>
            <a:endParaRPr lang="en-US" dirty="0"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A967F7-2EF1-4517-B662-C740A1477BE7}" type="slidenum">
              <a:rPr lang="en-US"/>
              <a:pPr fontAlgn="base">
                <a:spcBef>
                  <a:spcPct val="0"/>
                </a:spcBef>
                <a:spcAft>
                  <a:spcPct val="0"/>
                </a:spcAft>
              </a:pPr>
              <a:t>6</a:t>
            </a:fld>
            <a:endParaRPr lang="en-US"/>
          </a:p>
        </p:txBody>
      </p:sp>
    </p:spTree>
  </p:cSld>
  <p:clrMapOvr>
    <a:masterClrMapping/>
  </p:clrMapOvr>
</p:notes>
</file>

<file path=ppt/notesSlides/notesSlide8.xml><?xml version="1.0" encoding="utf-8"?>
<p:notes xmlns:a="http://schemas.openxmlformats.org/drawingml/2006/main"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Poll: What kind of books do you like to read?
Press F5 or enter presentation mode to view the poll
In an emergency during your presentation, if the poll isn't showing, navigate to this link in your web browser:
http://www.polleverywhere.com/multiple_choice_polls/LTE0NzkyMzA2NDE</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7</a:t>
            </a:fld>
            <a:endParaRPr lang="en-US"/>
          </a:p>
        </p:txBody>
      </p:sp>
    </p:spTree>
  </p:cSld>
  <p:clrMapOvr>
    <a:masterClrMapping/>
  </p:clrMapOvr>
</p:notes>
</file>

<file path=ppt/notesSlides/notesSlide9.xml><?xml version="1.0" encoding="utf-8"?>
<p:notes xmlns:a="http://schemas.openxmlformats.org/drawingml/2006/main"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Poll: What reading format do you prefer?
Press F5 or enter presentation mode to view the poll
In an emergency during your presentation, if the poll isn't showing, navigate to this link in your web browser:
http://www.polleverywhere.com/multiple_choice_polls/MTE4MTc0NDg2NQ</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7</a:t>
            </a:fld>
            <a:endParaRPr lang="en-US"/>
          </a:p>
        </p:txBody>
      </p:sp>
    </p:spTree>
  </p:cSld>
  <p:clrMapOvr>
    <a:masterClrMapping/>
  </p:clrMapOvr>
</p:notes>
</file>

<file path=ppt/notesSlides/notesSlidea.xml><?xml version="1.0" encoding="utf-8"?>
<p:notes xmlns:a="http://schemas.openxmlformats.org/drawingml/2006/main"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Poll: What do you like to read?
Press F5 or enter presentation mode to view the poll
In an emergency during your presentation, if the poll isn't showing, navigate to this link in your web browser:
http://www.polleverywhere.com/multiple_choice_polls/MTk5Nzc4NjgzMQ</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7</a:t>
            </a:fld>
            <a:endParaRPr lang="en-US"/>
          </a:p>
        </p:txBody>
      </p:sp>
    </p:spTree>
  </p:cSld>
  <p:clrMapOvr>
    <a:masterClrMapping/>
  </p:clrMapOvr>
</p:notes>
</file>

<file path=ppt/notesSlides/notesSlideb.xml><?xml version="1.0" encoding="utf-8"?>
<p:notes xmlns:a="http://schemas.openxmlformats.org/drawingml/2006/main"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Poll: How often do you read for pleasure?
Press F5 or enter presentation mode to view the poll
In an emergency during your presentation, if the poll isn't showing, navigate to this link in your web browser:
http://www.polleverywhere.com/multiple_choice_polls/NTg5NTYwMjE</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2AE6BC2-B198-4509-92BA-7561A9467ED2}" type="datetimeFigureOut">
              <a:rPr lang="en-US"/>
              <a:pPr>
                <a:defRPr/>
              </a:pPr>
              <a:t>5/25/2012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7A2797B-B064-478B-9357-ED0E0A5507F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9E55226-614C-4332-9121-683E48E8C2D1}" type="datetimeFigureOut">
              <a:rPr lang="en-US"/>
              <a:pPr>
                <a:defRPr/>
              </a:pPr>
              <a:t>5/25/2012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410928-8181-48D3-888A-E6A8BF7F259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356EF96-E834-41AE-91E0-B908D774EAA1}" type="datetimeFigureOut">
              <a:rPr lang="en-US"/>
              <a:pPr>
                <a:defRPr/>
              </a:pPr>
              <a:t>5/25/2012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75C153-C966-495F-A59A-F6752E67E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279E1C-ED0F-410D-B7FC-AA191464D1C4}" type="datetimeFigureOut">
              <a:rPr lang="en-US"/>
              <a:pPr>
                <a:defRPr/>
              </a:pPr>
              <a:t>5/25/2012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6B7F82-03AA-4150-B35D-33EFB4BE5E4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35A4113-79BD-4A82-A91A-62C75E28575E}" type="datetimeFigureOut">
              <a:rPr lang="en-US"/>
              <a:pPr>
                <a:defRPr/>
              </a:pPr>
              <a:t>5/25/2012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06CAE9-F351-496A-8AD8-7A343CF2D78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7E21C01-7897-4728-ADD9-EB4E008588E8}" type="datetimeFigureOut">
              <a:rPr lang="en-US"/>
              <a:pPr>
                <a:defRPr/>
              </a:pPr>
              <a:t>5/25/2012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7708A7D-9224-4268-B95D-834CFFAF1E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523F4FC-BEF9-497E-84DB-EB4EA76CEA1D}" type="datetimeFigureOut">
              <a:rPr lang="en-US"/>
              <a:pPr>
                <a:defRPr/>
              </a:pPr>
              <a:t>5/25/2012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810705B-5A5B-4923-8C39-8FB8BA580BA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4F20A3A-8AF2-4E73-876C-0015A57C9F5D}" type="datetimeFigureOut">
              <a:rPr lang="en-US"/>
              <a:pPr>
                <a:defRPr/>
              </a:pPr>
              <a:t>5/25/2012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E7F66A9-300C-40F4-B4B5-734A1C959B6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72EC73C-6033-4EE7-8643-F09A87920240}" type="datetimeFigureOut">
              <a:rPr lang="en-US"/>
              <a:pPr>
                <a:defRPr/>
              </a:pPr>
              <a:t>5/25/2012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ED01469-39B5-4A3C-910C-5F0529C7999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F9A2DA-E06A-476C-A55E-EFDF406340BB}" type="datetimeFigureOut">
              <a:rPr lang="en-US"/>
              <a:pPr>
                <a:defRPr/>
              </a:pPr>
              <a:t>5/25/2012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256FA72-94E2-4A82-97B5-26692769A40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53F7702-3545-4C1B-9164-DFFFFB89A172}" type="datetimeFigureOut">
              <a:rPr lang="en-US"/>
              <a:pPr>
                <a:defRPr/>
              </a:pPr>
              <a:t>5/25/2012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EFD6446-E2C9-4F8E-8737-F5F11CE1028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988BDC1-7E9C-448D-A67F-5F9A03B8EAA8}" type="datetimeFigureOut">
              <a:rPr lang="en-US"/>
              <a:pPr>
                <a:defRPr/>
              </a:pPr>
              <a:t>5/25/2012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AD9CB92-C183-4E0F-9FAD-451CFB8A6E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&#65279;<?xml version="1.0" encoding="utf-8"?><Relationships xmlns="http://schemas.openxmlformats.org/package/2006/relationships"><Relationship Type="http://schemas.openxmlformats.org/officeDocument/2006/relationships/slideLayout" Target="/ppt/slideLayouts/slideLayout2.xml" Id="R1c67cc492a5a485e" /><Relationship Type="http://schemas.openxmlformats.org/officeDocument/2006/relationships/notesSlide" Target="/ppt/notesSlides/notesSlide8.xml" Id="R41973822c2f44737" /><Relationship Type="http://schemas.openxmlformats.org/officeDocument/2006/relationships/control" Target="/ppt/slides/embeddings/control.bin" Id="rId2" /><Relationship Type="http://schemas.openxmlformats.org/officeDocument/2006/relationships/vmlDrawing" Target="/ppt/drawings/vmldrawing.xml" Id="rId1" /></Relationships>
</file>

<file path=ppt/slides/_rels/slide9.xml.rels>&#65279;<?xml version="1.0" encoding="utf-8"?><Relationships xmlns="http://schemas.openxmlformats.org/package/2006/relationships"><Relationship Type="http://schemas.openxmlformats.org/officeDocument/2006/relationships/slideLayout" Target="/ppt/slideLayouts/slideLayout2.xml" Id="R185378a352d54dbb" /><Relationship Type="http://schemas.openxmlformats.org/officeDocument/2006/relationships/notesSlide" Target="/ppt/notesSlides/notesSlide9.xml" Id="Rde2bef85193d4fd9" /><Relationship Type="http://schemas.openxmlformats.org/officeDocument/2006/relationships/control" Target="/ppt/slides/embeddings/control2.bin" Id="rId2" /><Relationship Type="http://schemas.openxmlformats.org/officeDocument/2006/relationships/vmlDrawing" Target="/ppt/drawings/vmldrawing2.xml" Id="rId1" /></Relationships>
</file>

<file path=ppt/slides/_rels/slidea.xml.rels>&#65279;<?xml version="1.0" encoding="utf-8"?><Relationships xmlns="http://schemas.openxmlformats.org/package/2006/relationships"><Relationship Type="http://schemas.openxmlformats.org/officeDocument/2006/relationships/slideLayout" Target="/ppt/slideLayouts/slideLayout2.xml" Id="Rd2f0c6927c094268" /><Relationship Type="http://schemas.openxmlformats.org/officeDocument/2006/relationships/notesSlide" Target="/ppt/notesSlides/notesSlidea.xml" Id="Ra72a5762d9584935" /><Relationship Type="http://schemas.openxmlformats.org/officeDocument/2006/relationships/control" Target="/ppt/slides/embeddings/control3.bin" Id="rId2" /><Relationship Type="http://schemas.openxmlformats.org/officeDocument/2006/relationships/vmlDrawing" Target="/ppt/drawings/vmldrawing3.xml" Id="rId1" /></Relationships>
</file>

<file path=ppt/slides/_rels/slideb.xml.rels>&#65279;<?xml version="1.0" encoding="utf-8"?><Relationships xmlns="http://schemas.openxmlformats.org/package/2006/relationships"><Relationship Type="http://schemas.openxmlformats.org/officeDocument/2006/relationships/slideLayout" Target="/ppt/slideLayouts/slideLayout2.xml" Id="R843361a36913411c" /><Relationship Type="http://schemas.openxmlformats.org/officeDocument/2006/relationships/notesSlide" Target="/ppt/notesSlides/notesSlideb.xml" Id="R0f75e7339e7d40aa" /><Relationship Type="http://schemas.openxmlformats.org/officeDocument/2006/relationships/control" Target="/ppt/slides/embeddings/control4.bin" Id="rId2" /><Relationship Type="http://schemas.openxmlformats.org/officeDocument/2006/relationships/vmlDrawing" Target="/ppt/drawings/vmldrawing4.xml" Id="rId1"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Box 2"/>
          <p:cNvSpPr txBox="1">
            <a:spLocks noChangeArrowheads="1"/>
          </p:cNvSpPr>
          <p:nvPr/>
        </p:nvSpPr>
        <p:spPr bwMode="auto">
          <a:xfrm>
            <a:off x="346583" y="1416145"/>
            <a:ext cx="8577283" cy="538609"/>
          </a:xfrm>
          <a:prstGeom prst="rect">
            <a:avLst/>
          </a:prstGeom>
          <a:noFill/>
          <a:ln w="9525">
            <a:noFill/>
            <a:miter lim="800000"/>
            <a:headEnd/>
            <a:tailEnd/>
          </a:ln>
        </p:spPr>
        <p:txBody>
          <a:bodyPr wrap="square">
            <a:spAutoFit/>
          </a:bodyPr>
          <a:lstStyle/>
          <a:p>
            <a:r>
              <a:rPr lang="en-US" sz="2900" b="1" dirty="0" smtClean="0">
                <a:latin typeface="+mj-lt"/>
              </a:rPr>
              <a:t>This presentation contains the poll(s) you downloaded</a:t>
            </a:r>
          </a:p>
        </p:txBody>
      </p:sp>
      <p:graphicFrame>
        <p:nvGraphicFramePr>
          <p:cNvPr id="7" name="Table 6"/>
          <p:cNvGraphicFramePr>
            <a:graphicFrameLocks noGrp="1"/>
          </p:cNvGraphicFramePr>
          <p:nvPr>
            <p:extLst>
              <p:ext uri="{D42A27DB-BD31-4B8C-83A1-F6EECF244321}">
                <p14:modId xmlns:p14="http://schemas.microsoft.com/office/powerpoint/2010/main" xmlns="" val="1991727063"/>
              </p:ext>
            </p:extLst>
          </p:nvPr>
        </p:nvGraphicFramePr>
        <p:xfrm>
          <a:off x="427703" y="3246251"/>
          <a:ext cx="8377084" cy="3370369"/>
        </p:xfrm>
        <a:graphic>
          <a:graphicData uri="http://schemas.openxmlformats.org/drawingml/2006/table">
            <a:tbl>
              <a:tblPr firstRow="1" bandRow="1">
                <a:tableStyleId>{073A0DAA-6AF3-43AB-8588-CEC1D06C72B9}</a:tableStyleId>
              </a:tblPr>
              <a:tblGrid>
                <a:gridCol w="763183"/>
                <a:gridCol w="7613901"/>
              </a:tblGrid>
              <a:tr h="334232">
                <a:tc>
                  <a:txBody>
                    <a:bodyPr/>
                    <a:lstStyle/>
                    <a:p>
                      <a:r>
                        <a:rPr lang="en-US" dirty="0" smtClean="0"/>
                        <a:t>Slide</a:t>
                      </a:r>
                      <a:endParaRPr lang="en-US" dirty="0">
                        <a:latin typeface="+mn-lt"/>
                      </a:endParaRPr>
                    </a:p>
                  </a:txBody>
                  <a:tcPr/>
                </a:tc>
                <a:tc>
                  <a:txBody>
                    <a:bodyPr/>
                    <a:lstStyle/>
                    <a:p>
                      <a:r>
                        <a:rPr lang="en-US" dirty="0" smtClean="0"/>
                        <a:t>Contents</a:t>
                      </a:r>
                      <a:endParaRPr lang="en-US" dirty="0">
                        <a:latin typeface="+mn-lt"/>
                      </a:endParaRPr>
                    </a:p>
                  </a:txBody>
                  <a:tcPr/>
                </a:tc>
              </a:tr>
              <a:tr h="600622">
                <a:tc>
                  <a:txBody>
                    <a:bodyPr/>
                    <a:lstStyle/>
                    <a:p>
                      <a:pPr algn="ctr"/>
                      <a:r>
                        <a:rPr lang="en-US" dirty="0" smtClean="0"/>
                        <a:t>2</a:t>
                      </a:r>
                      <a:endParaRPr lang="en-US" dirty="0">
                        <a:latin typeface="+mn-lt"/>
                      </a:endParaRPr>
                    </a:p>
                  </a:txBody>
                  <a:tcPr/>
                </a:tc>
                <a:tc>
                  <a:txBody>
                    <a:bodyPr/>
                    <a:lstStyle/>
                    <a:p>
                      <a:r>
                        <a:rPr lang="en-US" dirty="0" smtClean="0"/>
                        <a:t>Suggested</a:t>
                      </a:r>
                      <a:r>
                        <a:rPr lang="en-US" baseline="0" dirty="0" smtClean="0"/>
                        <a:t> verbal notes for presenters</a:t>
                      </a:r>
                      <a:endParaRPr lang="en-US" dirty="0">
                        <a:latin typeface="+mn-lt"/>
                      </a:endParaRPr>
                    </a:p>
                  </a:txBody>
                  <a:tcPr/>
                </a:tc>
              </a:tr>
              <a:tr h="584906">
                <a:tc>
                  <a:txBody>
                    <a:bodyPr/>
                    <a:lstStyle/>
                    <a:p>
                      <a:pPr algn="ctr"/>
                      <a:r>
                        <a:rPr lang="en-US" dirty="0" smtClean="0"/>
                        <a:t>3</a:t>
                      </a:r>
                      <a:endParaRPr lang="en-US" dirty="0">
                        <a:latin typeface="+mn-lt"/>
                      </a:endParaRPr>
                    </a:p>
                  </a:txBody>
                  <a:tcPr/>
                </a:tc>
                <a:tc>
                  <a:txBody>
                    <a:bodyPr/>
                    <a:lstStyle/>
                    <a:p>
                      <a:r>
                        <a:rPr lang="en-US" dirty="0" smtClean="0"/>
                        <a:t>Instructions slide to educate audiences on responding via text messages.</a:t>
                      </a:r>
                      <a:endParaRPr lang="en-US" dirty="0">
                        <a:latin typeface="+mn-lt"/>
                      </a:endParaRPr>
                    </a:p>
                  </a:txBody>
                  <a:tcPr/>
                </a:tc>
              </a:tr>
              <a:tr h="584906">
                <a:tc>
                  <a:txBody>
                    <a:bodyPr/>
                    <a:lstStyle/>
                    <a:p>
                      <a:pPr algn="ctr"/>
                      <a:r>
                        <a:rPr lang="en-US" dirty="0" smtClean="0"/>
                        <a:t>4,5</a:t>
                      </a:r>
                      <a:endParaRPr lang="en-US" dirty="0">
                        <a:latin typeface="+mn-lt"/>
                      </a:endParaRPr>
                    </a:p>
                  </a:txBody>
                  <a:tcPr/>
                </a:tc>
                <a:tc>
                  <a:txBody>
                    <a:bodyPr/>
                    <a:lstStyle/>
                    <a:p>
                      <a:r>
                        <a:rPr lang="en-US" dirty="0" smtClean="0"/>
                        <a:t>Instructions slide to educate audiences on responding via web or mobile web. </a:t>
                      </a:r>
                    </a:p>
                    <a:p>
                      <a:r>
                        <a:rPr lang="en-US" dirty="0" smtClean="0"/>
                        <a:t>This must be enabled on your poll in PollEverywhere.com.</a:t>
                      </a:r>
                      <a:endParaRPr lang="en-US" dirty="0">
                        <a:latin typeface="+mn-lt"/>
                      </a:endParaRPr>
                    </a:p>
                  </a:txBody>
                  <a:tcPr/>
                </a:tc>
              </a:tr>
              <a:tr h="512538">
                <a:tc>
                  <a:txBody>
                    <a:bodyPr/>
                    <a:lstStyle/>
                    <a:p>
                      <a:pPr algn="ctr"/>
                      <a:r>
                        <a:rPr lang="en-US" dirty="0" smtClean="0"/>
                        <a:t>6</a:t>
                      </a:r>
                      <a:endParaRPr lang="en-US" dirty="0">
                        <a:latin typeface="+mn-lt"/>
                      </a:endParaRPr>
                    </a:p>
                  </a:txBody>
                  <a:tcPr/>
                </a:tc>
                <a:tc>
                  <a:txBody>
                    <a:bodyPr/>
                    <a:lstStyle/>
                    <a:p>
                      <a:r>
                        <a:rPr lang="en-US" dirty="0" smtClean="0"/>
                        <a:t>Instructions slide to educate audiences on responding via Twitter. </a:t>
                      </a:r>
                    </a:p>
                    <a:p>
                      <a:r>
                        <a:rPr lang="en-US" dirty="0" smtClean="0"/>
                        <a:t>This must be enabled on your poll in PollEverywhere.com.</a:t>
                      </a:r>
                      <a:endParaRPr lang="en-US" dirty="0">
                        <a:latin typeface="+mn-lt"/>
                      </a:endParaRPr>
                    </a:p>
                  </a:txBody>
                  <a:tcPr/>
                </a:tc>
              </a:tr>
              <a:tr h="538921">
                <a:tc>
                  <a:txBody>
                    <a:bodyPr/>
                    <a:lstStyle/>
                    <a:p>
                      <a:pPr algn="ctr"/>
                      <a:r>
                        <a:rPr lang="en-US" dirty="0" smtClean="0"/>
                        <a:t>7+</a:t>
                      </a:r>
                      <a:endParaRPr lang="en-US" dirty="0">
                        <a:latin typeface="+mn-lt"/>
                      </a:endParaRPr>
                    </a:p>
                  </a:txBody>
                  <a:tcPr/>
                </a:tc>
                <a:tc>
                  <a:txBody>
                    <a:bodyPr/>
                    <a:lstStyle/>
                    <a:p>
                      <a:r>
                        <a:rPr lang="en-US" dirty="0" smtClean="0"/>
                        <a:t>The actual poll(s) you downloaded are embedded on these slides.</a:t>
                      </a:r>
                      <a:endParaRPr lang="en-US" dirty="0">
                        <a:latin typeface="+mn-lt"/>
                      </a:endParaRPr>
                    </a:p>
                  </a:txBody>
                  <a:tcPr/>
                </a:tc>
              </a:tr>
            </a:tbl>
          </a:graphicData>
        </a:graphic>
      </p:graphicFrame>
      <p:sp>
        <p:nvSpPr>
          <p:cNvPr id="8" name="TextBox 7"/>
          <p:cNvSpPr txBox="1"/>
          <p:nvPr/>
        </p:nvSpPr>
        <p:spPr>
          <a:xfrm>
            <a:off x="346582" y="2034960"/>
            <a:ext cx="8577284" cy="1107996"/>
          </a:xfrm>
          <a:prstGeom prst="rect">
            <a:avLst/>
          </a:prstGeom>
          <a:noFill/>
        </p:spPr>
        <p:txBody>
          <a:bodyPr wrap="square" rtlCol="0">
            <a:spAutoFit/>
          </a:bodyPr>
          <a:lstStyle/>
          <a:p>
            <a:r>
              <a:rPr lang="en-US" sz="2000" b="1" dirty="0" smtClean="0">
                <a:latin typeface="+mn-lt"/>
              </a:rPr>
              <a:t>What’s next? </a:t>
            </a:r>
            <a:r>
              <a:rPr lang="en-US" sz="2600" b="1" dirty="0" smtClean="0">
                <a:latin typeface="+mn-lt"/>
              </a:rPr>
              <a:t>Jump to slide 7 </a:t>
            </a:r>
            <a:r>
              <a:rPr lang="en-US" sz="2000" b="1" dirty="0" smtClean="0">
                <a:latin typeface="+mn-lt"/>
              </a:rPr>
              <a:t>and enter Slide Show mode </a:t>
            </a:r>
            <a:r>
              <a:rPr lang="en-US" sz="2600" b="1" dirty="0" smtClean="0">
                <a:latin typeface="+mn-lt"/>
              </a:rPr>
              <a:t>(F5) </a:t>
            </a:r>
            <a:r>
              <a:rPr lang="en-US" sz="2000" b="1" dirty="0" smtClean="0">
                <a:latin typeface="+mn-lt"/>
              </a:rPr>
              <a:t>to see your poll in action. Copy &amp; paste slide 7 and beyond into your own presentation, </a:t>
            </a:r>
          </a:p>
          <a:p>
            <a:r>
              <a:rPr lang="en-US" sz="2000" b="1" dirty="0" smtClean="0">
                <a:latin typeface="+mn-lt"/>
              </a:rPr>
              <a:t>or just use this presentation.</a:t>
            </a:r>
            <a:endParaRPr lang="en-US" sz="2000" b="1" dirty="0">
              <a:latin typeface="+mn-lt"/>
            </a:endParaRPr>
          </a:p>
        </p:txBody>
      </p:sp>
      <p:pic>
        <p:nvPicPr>
          <p:cNvPr id="1026" name="Picture 2" descr="C:\Documents and Settings\jvyduna\Desktop\Poll_Everywhere_Logo.jpg"/>
          <p:cNvPicPr>
            <a:picLocks noChangeAspect="1" noChangeArrowheads="1"/>
          </p:cNvPicPr>
          <p:nvPr/>
        </p:nvPicPr>
        <p:blipFill>
          <a:blip r:embed="rId3" cstate="screen"/>
          <a:srcRect/>
          <a:stretch>
            <a:fillRect/>
          </a:stretch>
        </p:blipFill>
        <p:spPr bwMode="auto">
          <a:xfrm>
            <a:off x="38100" y="65409"/>
            <a:ext cx="8885766" cy="138223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r>
              <a:rPr lang="en-US" dirty="0" smtClean="0"/>
              <a:t>Presenter Text Polling Notes</a:t>
            </a:r>
          </a:p>
        </p:txBody>
      </p:sp>
      <p:sp>
        <p:nvSpPr>
          <p:cNvPr id="3" name="Content Placeholder 2"/>
          <p:cNvSpPr>
            <a:spLocks noGrp="1"/>
          </p:cNvSpPr>
          <p:nvPr>
            <p:ph idx="1"/>
          </p:nvPr>
        </p:nvSpPr>
        <p:spPr>
          <a:xfrm>
            <a:off x="259080" y="1417638"/>
            <a:ext cx="8686800" cy="5227002"/>
          </a:xfrm>
        </p:spPr>
        <p:txBody>
          <a:bodyPr rtlCol="0">
            <a:normAutofit fontScale="55000" lnSpcReduction="20000"/>
          </a:bodyPr>
          <a:lstStyle/>
          <a:p>
            <a:pPr fontAlgn="auto">
              <a:spcAft>
                <a:spcPts val="0"/>
              </a:spcAft>
              <a:buFont typeface="Arial"/>
              <a:buChar char="•"/>
              <a:defRPr/>
            </a:pPr>
            <a:r>
              <a:rPr lang="en-US" sz="3800" dirty="0" smtClean="0"/>
              <a:t>Explain what’s going on</a:t>
            </a:r>
          </a:p>
          <a:p>
            <a:pPr lvl="1" fontAlgn="auto">
              <a:spcAft>
                <a:spcPts val="0"/>
              </a:spcAft>
              <a:buFont typeface="Arial"/>
              <a:buChar char="–"/>
              <a:defRPr/>
            </a:pPr>
            <a:r>
              <a:rPr lang="en-US" dirty="0"/>
              <a:t>“Now I’m going to ask for your opinion. </a:t>
            </a:r>
            <a:r>
              <a:rPr lang="en-US" dirty="0" smtClean="0"/>
              <a:t>You’ll use your </a:t>
            </a:r>
            <a:r>
              <a:rPr lang="en-US" dirty="0"/>
              <a:t>phones </a:t>
            </a:r>
            <a:r>
              <a:rPr lang="en-US" dirty="0" smtClean="0"/>
              <a:t>to respond just </a:t>
            </a:r>
            <a:r>
              <a:rPr lang="en-US" dirty="0"/>
              <a:t>like on American Idol. So please take out your cell phones, but remember to leave them on silent.</a:t>
            </a:r>
            <a:r>
              <a:rPr lang="en-US" dirty="0" smtClean="0"/>
              <a:t>”</a:t>
            </a:r>
          </a:p>
          <a:p>
            <a:pPr lvl="1" fontAlgn="auto">
              <a:spcAft>
                <a:spcPts val="0"/>
              </a:spcAft>
              <a:buFont typeface="Arial"/>
              <a:buChar char="–"/>
              <a:defRPr/>
            </a:pPr>
            <a:r>
              <a:rPr lang="en-US" dirty="0" smtClean="0"/>
              <a:t>“You’ll participate by </a:t>
            </a:r>
            <a:r>
              <a:rPr lang="en-US" dirty="0"/>
              <a:t>sending a text message. If you don’t know how to do that, just ask your kids! Or have your neighbor help you figure it out</a:t>
            </a:r>
            <a:r>
              <a:rPr lang="en-US" dirty="0" smtClean="0"/>
              <a:t>.”</a:t>
            </a:r>
          </a:p>
          <a:p>
            <a:pPr lvl="1" fontAlgn="auto">
              <a:spcAft>
                <a:spcPts val="0"/>
              </a:spcAft>
              <a:buFont typeface="Arial"/>
              <a:buChar char="–"/>
              <a:defRPr/>
            </a:pPr>
            <a:endParaRPr lang="en-US" dirty="0" smtClean="0"/>
          </a:p>
          <a:p>
            <a:pPr fontAlgn="auto">
              <a:spcAft>
                <a:spcPts val="0"/>
              </a:spcAft>
              <a:buFont typeface="Arial"/>
              <a:buChar char="•"/>
              <a:defRPr/>
            </a:pPr>
            <a:r>
              <a:rPr lang="en-US" sz="3800" dirty="0" smtClean="0"/>
              <a:t>Address their concerns</a:t>
            </a:r>
          </a:p>
          <a:p>
            <a:pPr lvl="1" fontAlgn="auto">
              <a:spcAft>
                <a:spcPts val="0"/>
              </a:spcAft>
              <a:buFont typeface="Arial"/>
              <a:buChar char="–"/>
              <a:defRPr/>
            </a:pPr>
            <a:r>
              <a:rPr lang="en-US" dirty="0" smtClean="0"/>
              <a:t>“This is a just standard rate text message, so it may be free for you, or up to twenty cents on some carriers if you do not have a text messaging plan.”</a:t>
            </a:r>
          </a:p>
          <a:p>
            <a:pPr lvl="1" fontAlgn="auto">
              <a:spcAft>
                <a:spcPts val="0"/>
              </a:spcAft>
              <a:buFont typeface="Arial"/>
              <a:buChar char="–"/>
              <a:defRPr/>
            </a:pPr>
            <a:r>
              <a:rPr lang="en-US" dirty="0" smtClean="0"/>
              <a:t>“The service we are using is serious about privacy. We cannot see your phone numbers, and you’ll never receive follow-up text messages outside this presentation. There’s only one thing worse than email spam – and that’s text message spam because you have to pay to receive it!”</a:t>
            </a:r>
          </a:p>
          <a:p>
            <a:pPr lvl="1" fontAlgn="auto">
              <a:spcAft>
                <a:spcPts val="0"/>
              </a:spcAft>
              <a:buFont typeface="Arial"/>
              <a:buChar char="–"/>
              <a:defRPr/>
            </a:pPr>
            <a:endParaRPr lang="en-US" dirty="0" smtClean="0"/>
          </a:p>
          <a:p>
            <a:pPr fontAlgn="auto">
              <a:spcAft>
                <a:spcPts val="0"/>
              </a:spcAft>
              <a:buFont typeface="Arial"/>
              <a:buChar char="•"/>
              <a:defRPr/>
            </a:pPr>
            <a:r>
              <a:rPr lang="en-US" sz="3800" dirty="0" smtClean="0"/>
              <a:t>Use a demo or practice poll</a:t>
            </a:r>
          </a:p>
          <a:p>
            <a:pPr lvl="1" fontAlgn="auto">
              <a:spcAft>
                <a:spcPts val="0"/>
              </a:spcAft>
              <a:buFont typeface="Arial"/>
              <a:buChar char="–"/>
              <a:defRPr/>
            </a:pPr>
            <a:r>
              <a:rPr lang="en-US" dirty="0" smtClean="0"/>
              <a:t>For example, a Free Text Poll like “Let’s Practice: Text in your first name!”</a:t>
            </a:r>
          </a:p>
          <a:p>
            <a:pPr lvl="1" fontAlgn="auto">
              <a:spcAft>
                <a:spcPts val="0"/>
              </a:spcAft>
              <a:buNone/>
              <a:defRPr/>
            </a:pPr>
            <a:endParaRPr lang="en-US" dirty="0" smtClean="0"/>
          </a:p>
          <a:p>
            <a:pPr fontAlgn="auto">
              <a:spcAft>
                <a:spcPts val="0"/>
              </a:spcAft>
              <a:buFont typeface="Arial"/>
              <a:buChar char="•"/>
              <a:defRPr/>
            </a:pPr>
            <a:r>
              <a:rPr lang="en-US" sz="3800" b="1" dirty="0" smtClean="0"/>
              <a:t>Always test </a:t>
            </a:r>
            <a:r>
              <a:rPr lang="en-US" sz="3800" dirty="0" smtClean="0"/>
              <a:t>your polls in your presentation before your event </a:t>
            </a:r>
            <a:r>
              <a:rPr lang="en-US" sz="3800" u="sng" dirty="0" smtClean="0"/>
              <a:t>using the computer that will </a:t>
            </a:r>
            <a:r>
              <a:rPr lang="en-US" sz="3800" u="sng" smtClean="0"/>
              <a:t>be projecting your </a:t>
            </a:r>
            <a:r>
              <a:rPr lang="en-US" sz="3800" u="sng" dirty="0" smtClean="0"/>
              <a:t>presentation</a:t>
            </a:r>
            <a:r>
              <a:rPr lang="en-US" sz="3800" dirty="0" smtClean="0"/>
              <a:t>, especially if that computer is not the one you’re currently using.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659467" y="1226008"/>
            <a:ext cx="6828167" cy="5351005"/>
          </a:xfrm>
          <a:prstGeom prst="rect">
            <a:avLst/>
          </a:prstGeom>
        </p:spPr>
      </p:pic>
      <p:sp>
        <p:nvSpPr>
          <p:cNvPr id="3074" name="Title 1"/>
          <p:cNvSpPr>
            <a:spLocks noGrp="1"/>
          </p:cNvSpPr>
          <p:nvPr>
            <p:ph type="title"/>
          </p:nvPr>
        </p:nvSpPr>
        <p:spPr>
          <a:xfrm>
            <a:off x="387350" y="103646"/>
            <a:ext cx="8229600" cy="1143000"/>
          </a:xfrm>
        </p:spPr>
        <p:txBody>
          <a:bodyPr/>
          <a:lstStyle/>
          <a:p>
            <a:r>
              <a:rPr lang="en-US" dirty="0" smtClean="0"/>
              <a:t>How To Vote via Texting</a:t>
            </a:r>
          </a:p>
        </p:txBody>
      </p:sp>
      <p:sp>
        <p:nvSpPr>
          <p:cNvPr id="3076" name="TextBox 5"/>
          <p:cNvSpPr txBox="1">
            <a:spLocks noChangeArrowheads="1"/>
          </p:cNvSpPr>
          <p:nvPr/>
        </p:nvSpPr>
        <p:spPr bwMode="auto">
          <a:xfrm>
            <a:off x="1028700" y="5911850"/>
            <a:ext cx="5810250" cy="922338"/>
          </a:xfrm>
          <a:prstGeom prst="rect">
            <a:avLst/>
          </a:prstGeom>
          <a:noFill/>
          <a:ln w="9525">
            <a:noFill/>
            <a:miter lim="800000"/>
            <a:headEnd/>
            <a:tailEnd/>
          </a:ln>
        </p:spPr>
        <p:txBody>
          <a:bodyPr wrap="none">
            <a:spAutoFit/>
          </a:bodyPr>
          <a:lstStyle/>
          <a:p>
            <a:pPr marL="342900" indent="-342900">
              <a:buFont typeface="Calibri" pitchFamily="34" charset="0"/>
              <a:buAutoNum type="arabicPeriod"/>
            </a:pPr>
            <a:r>
              <a:rPr lang="en-US" dirty="0">
                <a:latin typeface="Calibri" pitchFamily="34" charset="0"/>
              </a:rPr>
              <a:t>Standard texting rates only (worst </a:t>
            </a:r>
            <a:r>
              <a:rPr lang="en-US" dirty="0" smtClean="0">
                <a:latin typeface="Calibri" pitchFamily="34" charset="0"/>
              </a:rPr>
              <a:t>case US $0.20</a:t>
            </a:r>
            <a:r>
              <a:rPr lang="en-US" dirty="0">
                <a:latin typeface="Calibri" pitchFamily="34" charset="0"/>
              </a:rPr>
              <a:t>)</a:t>
            </a:r>
          </a:p>
          <a:p>
            <a:pPr marL="342900" indent="-342900">
              <a:buFont typeface="Calibri" pitchFamily="34" charset="0"/>
              <a:buAutoNum type="arabicPeriod"/>
            </a:pPr>
            <a:r>
              <a:rPr lang="en-US" dirty="0">
                <a:latin typeface="Calibri" pitchFamily="34" charset="0"/>
              </a:rPr>
              <a:t>We have no access to your phone number</a:t>
            </a:r>
          </a:p>
          <a:p>
            <a:pPr marL="342900" indent="-342900">
              <a:buFont typeface="Calibri" pitchFamily="34" charset="0"/>
              <a:buAutoNum type="arabicPeriod"/>
            </a:pPr>
            <a:r>
              <a:rPr lang="en-US" dirty="0">
                <a:latin typeface="Calibri" pitchFamily="34" charset="0"/>
              </a:rPr>
              <a:t>Capitalization doesn’t matter, but spaces and spelling do</a:t>
            </a:r>
          </a:p>
        </p:txBody>
      </p:sp>
      <p:sp>
        <p:nvSpPr>
          <p:cNvPr id="3077" name="TextBox 6"/>
          <p:cNvSpPr txBox="1">
            <a:spLocks noChangeArrowheads="1"/>
          </p:cNvSpPr>
          <p:nvPr/>
        </p:nvSpPr>
        <p:spPr bwMode="auto">
          <a:xfrm>
            <a:off x="387350" y="6207125"/>
            <a:ext cx="592138" cy="369888"/>
          </a:xfrm>
          <a:prstGeom prst="rect">
            <a:avLst/>
          </a:prstGeom>
          <a:noFill/>
          <a:ln w="9525">
            <a:noFill/>
            <a:miter lim="800000"/>
            <a:headEnd/>
            <a:tailEnd/>
          </a:ln>
        </p:spPr>
        <p:txBody>
          <a:bodyPr wrap="none">
            <a:spAutoFit/>
          </a:bodyPr>
          <a:lstStyle/>
          <a:p>
            <a:r>
              <a:rPr lang="en-US" b="1">
                <a:latin typeface="Calibri" pitchFamily="34" charset="0"/>
              </a:rPr>
              <a:t>TIPS</a:t>
            </a:r>
          </a:p>
        </p:txBody>
      </p:sp>
      <p:cxnSp>
        <p:nvCxnSpPr>
          <p:cNvPr id="9" name="Straight Connector 8"/>
          <p:cNvCxnSpPr/>
          <p:nvPr/>
        </p:nvCxnSpPr>
        <p:spPr>
          <a:xfrm rot="5400000">
            <a:off x="688975" y="6361113"/>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3080" name="TextBox 30"/>
          <p:cNvSpPr txBox="1">
            <a:spLocks noChangeArrowheads="1"/>
          </p:cNvSpPr>
          <p:nvPr/>
        </p:nvSpPr>
        <p:spPr bwMode="auto">
          <a:xfrm rot="2059704">
            <a:off x="7161856" y="1094580"/>
            <a:ext cx="1971675" cy="646112"/>
          </a:xfrm>
          <a:prstGeom prst="rect">
            <a:avLst/>
          </a:prstGeom>
          <a:noFill/>
          <a:ln w="9525">
            <a:noFill/>
            <a:miter lim="800000"/>
            <a:headEnd/>
            <a:tailEnd/>
          </a:ln>
        </p:spPr>
        <p:txBody>
          <a:bodyPr wrap="none">
            <a:spAutoFit/>
          </a:bodyPr>
          <a:lstStyle/>
          <a:p>
            <a:r>
              <a:rPr lang="en-US" sz="3600" dirty="0">
                <a:solidFill>
                  <a:srgbClr val="00B050"/>
                </a:solidFill>
                <a:latin typeface="Calibri" pitchFamily="34" charset="0"/>
              </a:rPr>
              <a:t>EXAMPLE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70173" y="863599"/>
            <a:ext cx="7308133" cy="5507578"/>
          </a:xfrm>
          <a:prstGeom prst="rect">
            <a:avLst/>
          </a:prstGeom>
        </p:spPr>
      </p:pic>
      <p:sp>
        <p:nvSpPr>
          <p:cNvPr id="4098" name="Title 1"/>
          <p:cNvSpPr>
            <a:spLocks noGrp="1"/>
          </p:cNvSpPr>
          <p:nvPr>
            <p:ph type="title"/>
          </p:nvPr>
        </p:nvSpPr>
        <p:spPr>
          <a:xfrm>
            <a:off x="457200" y="-152397"/>
            <a:ext cx="8229600" cy="1143000"/>
          </a:xfrm>
        </p:spPr>
        <p:txBody>
          <a:bodyPr/>
          <a:lstStyle/>
          <a:p>
            <a:r>
              <a:rPr lang="en-US" dirty="0" smtClean="0"/>
              <a:t>How To Vote via PollEv.com</a:t>
            </a:r>
          </a:p>
        </p:txBody>
      </p:sp>
      <p:sp>
        <p:nvSpPr>
          <p:cNvPr id="4099" name="TextBox 5"/>
          <p:cNvSpPr txBox="1">
            <a:spLocks noChangeArrowheads="1"/>
          </p:cNvSpPr>
          <p:nvPr/>
        </p:nvSpPr>
        <p:spPr bwMode="auto">
          <a:xfrm>
            <a:off x="1028700" y="6293660"/>
            <a:ext cx="5463740" cy="369332"/>
          </a:xfrm>
          <a:prstGeom prst="rect">
            <a:avLst/>
          </a:prstGeom>
          <a:noFill/>
          <a:ln w="9525">
            <a:noFill/>
            <a:miter lim="800000"/>
            <a:headEnd/>
            <a:tailEnd/>
          </a:ln>
        </p:spPr>
        <p:txBody>
          <a:bodyPr wrap="none">
            <a:spAutoFit/>
          </a:bodyPr>
          <a:lstStyle/>
          <a:p>
            <a:pPr marL="342900" indent="-342900"/>
            <a:r>
              <a:rPr lang="en-US" dirty="0" smtClean="0">
                <a:latin typeface="Calibri" pitchFamily="34" charset="0"/>
              </a:rPr>
              <a:t>Capitalization </a:t>
            </a:r>
            <a:r>
              <a:rPr lang="en-US" dirty="0">
                <a:latin typeface="Calibri" pitchFamily="34" charset="0"/>
              </a:rPr>
              <a:t>doesn’t matter, but spaces and spelling do</a:t>
            </a:r>
          </a:p>
        </p:txBody>
      </p:sp>
      <p:sp>
        <p:nvSpPr>
          <p:cNvPr id="4100" name="TextBox 6"/>
          <p:cNvSpPr txBox="1">
            <a:spLocks noChangeArrowheads="1"/>
          </p:cNvSpPr>
          <p:nvPr/>
        </p:nvSpPr>
        <p:spPr bwMode="auto">
          <a:xfrm>
            <a:off x="387350" y="6308723"/>
            <a:ext cx="482824" cy="369332"/>
          </a:xfrm>
          <a:prstGeom prst="rect">
            <a:avLst/>
          </a:prstGeom>
          <a:noFill/>
          <a:ln w="9525">
            <a:noFill/>
            <a:miter lim="800000"/>
            <a:headEnd/>
            <a:tailEnd/>
          </a:ln>
        </p:spPr>
        <p:txBody>
          <a:bodyPr wrap="none">
            <a:spAutoFit/>
          </a:bodyPr>
          <a:lstStyle/>
          <a:p>
            <a:r>
              <a:rPr lang="en-US" b="1" dirty="0" smtClean="0">
                <a:latin typeface="Calibri" pitchFamily="34" charset="0"/>
              </a:rPr>
              <a:t>TIP</a:t>
            </a:r>
            <a:endParaRPr lang="en-US" b="1" dirty="0">
              <a:latin typeface="Calibri" pitchFamily="34" charset="0"/>
            </a:endParaRPr>
          </a:p>
        </p:txBody>
      </p:sp>
      <p:cxnSp>
        <p:nvCxnSpPr>
          <p:cNvPr id="9" name="Straight Connector 8"/>
          <p:cNvCxnSpPr/>
          <p:nvPr/>
        </p:nvCxnSpPr>
        <p:spPr>
          <a:xfrm rot="5400000">
            <a:off x="688975" y="6462711"/>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4103" name="TextBox 30"/>
          <p:cNvSpPr txBox="1">
            <a:spLocks noChangeArrowheads="1"/>
          </p:cNvSpPr>
          <p:nvPr/>
        </p:nvSpPr>
        <p:spPr bwMode="auto">
          <a:xfrm rot="2059704">
            <a:off x="6704658" y="1614872"/>
            <a:ext cx="1971675" cy="646112"/>
          </a:xfrm>
          <a:prstGeom prst="rect">
            <a:avLst/>
          </a:prstGeom>
          <a:noFill/>
          <a:ln w="9525">
            <a:noFill/>
            <a:miter lim="800000"/>
            <a:headEnd/>
            <a:tailEnd/>
          </a:ln>
        </p:spPr>
        <p:txBody>
          <a:bodyPr wrap="none">
            <a:spAutoFit/>
          </a:bodyPr>
          <a:lstStyle/>
          <a:p>
            <a:r>
              <a:rPr lang="en-US" sz="3600" dirty="0">
                <a:solidFill>
                  <a:srgbClr val="00B050"/>
                </a:solidFill>
                <a:latin typeface="Calibri" pitchFamily="34" charset="0"/>
              </a:rPr>
              <a:t>EXAMPLE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61066" y="793814"/>
            <a:ext cx="6995768" cy="6064185"/>
          </a:xfrm>
          <a:prstGeom prst="rect">
            <a:avLst/>
          </a:prstGeom>
        </p:spPr>
      </p:pic>
      <p:sp>
        <p:nvSpPr>
          <p:cNvPr id="4098" name="Title 1"/>
          <p:cNvSpPr>
            <a:spLocks noGrp="1"/>
          </p:cNvSpPr>
          <p:nvPr>
            <p:ph type="title"/>
          </p:nvPr>
        </p:nvSpPr>
        <p:spPr>
          <a:xfrm>
            <a:off x="0" y="-118531"/>
            <a:ext cx="9144000" cy="1143000"/>
          </a:xfrm>
        </p:spPr>
        <p:txBody>
          <a:bodyPr/>
          <a:lstStyle/>
          <a:p>
            <a:r>
              <a:rPr lang="en-US" dirty="0" smtClean="0"/>
              <a:t>How To Vote via PollEv.com/username</a:t>
            </a:r>
          </a:p>
        </p:txBody>
      </p:sp>
      <p:sp>
        <p:nvSpPr>
          <p:cNvPr id="4099" name="TextBox 5"/>
          <p:cNvSpPr txBox="1">
            <a:spLocks noChangeArrowheads="1"/>
          </p:cNvSpPr>
          <p:nvPr/>
        </p:nvSpPr>
        <p:spPr bwMode="auto">
          <a:xfrm>
            <a:off x="994834" y="6259794"/>
            <a:ext cx="5463740" cy="369332"/>
          </a:xfrm>
          <a:prstGeom prst="rect">
            <a:avLst/>
          </a:prstGeom>
          <a:noFill/>
          <a:ln w="9525">
            <a:noFill/>
            <a:miter lim="800000"/>
            <a:headEnd/>
            <a:tailEnd/>
          </a:ln>
        </p:spPr>
        <p:txBody>
          <a:bodyPr wrap="none">
            <a:spAutoFit/>
          </a:bodyPr>
          <a:lstStyle/>
          <a:p>
            <a:pPr marL="342900" indent="-342900"/>
            <a:r>
              <a:rPr lang="en-US" dirty="0" smtClean="0">
                <a:latin typeface="Calibri" pitchFamily="34" charset="0"/>
              </a:rPr>
              <a:t>Capitalization </a:t>
            </a:r>
            <a:r>
              <a:rPr lang="en-US" dirty="0">
                <a:latin typeface="Calibri" pitchFamily="34" charset="0"/>
              </a:rPr>
              <a:t>doesn’t matter, but spaces and spelling do</a:t>
            </a:r>
          </a:p>
        </p:txBody>
      </p:sp>
      <p:sp>
        <p:nvSpPr>
          <p:cNvPr id="4100" name="TextBox 6"/>
          <p:cNvSpPr txBox="1">
            <a:spLocks noChangeArrowheads="1"/>
          </p:cNvSpPr>
          <p:nvPr/>
        </p:nvSpPr>
        <p:spPr bwMode="auto">
          <a:xfrm>
            <a:off x="353484" y="6274857"/>
            <a:ext cx="482824" cy="369332"/>
          </a:xfrm>
          <a:prstGeom prst="rect">
            <a:avLst/>
          </a:prstGeom>
          <a:noFill/>
          <a:ln w="9525">
            <a:noFill/>
            <a:miter lim="800000"/>
            <a:headEnd/>
            <a:tailEnd/>
          </a:ln>
        </p:spPr>
        <p:txBody>
          <a:bodyPr wrap="none">
            <a:spAutoFit/>
          </a:bodyPr>
          <a:lstStyle/>
          <a:p>
            <a:r>
              <a:rPr lang="en-US" b="1" dirty="0" smtClean="0">
                <a:latin typeface="Calibri" pitchFamily="34" charset="0"/>
              </a:rPr>
              <a:t>TIP</a:t>
            </a:r>
            <a:endParaRPr lang="en-US" b="1" dirty="0">
              <a:latin typeface="Calibri" pitchFamily="34" charset="0"/>
            </a:endParaRPr>
          </a:p>
        </p:txBody>
      </p:sp>
      <p:cxnSp>
        <p:nvCxnSpPr>
          <p:cNvPr id="9" name="Straight Connector 8"/>
          <p:cNvCxnSpPr/>
          <p:nvPr/>
        </p:nvCxnSpPr>
        <p:spPr>
          <a:xfrm rot="5400000">
            <a:off x="655109" y="6428845"/>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4103" name="TextBox 30"/>
          <p:cNvSpPr txBox="1">
            <a:spLocks noChangeArrowheads="1"/>
          </p:cNvSpPr>
          <p:nvPr/>
        </p:nvSpPr>
        <p:spPr bwMode="auto">
          <a:xfrm rot="2059704">
            <a:off x="7161857" y="1293492"/>
            <a:ext cx="1971675" cy="646112"/>
          </a:xfrm>
          <a:prstGeom prst="rect">
            <a:avLst/>
          </a:prstGeom>
          <a:noFill/>
          <a:ln w="9525">
            <a:noFill/>
            <a:miter lim="800000"/>
            <a:headEnd/>
            <a:tailEnd/>
          </a:ln>
        </p:spPr>
        <p:txBody>
          <a:bodyPr wrap="none">
            <a:spAutoFit/>
          </a:bodyPr>
          <a:lstStyle/>
          <a:p>
            <a:r>
              <a:rPr lang="en-US" sz="3600" dirty="0">
                <a:solidFill>
                  <a:srgbClr val="00B050"/>
                </a:solidFill>
                <a:latin typeface="Calibri" pitchFamily="34" charset="0"/>
              </a:rPr>
              <a:t>EXAMPLE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05406" y="778933"/>
            <a:ext cx="6863702" cy="5365742"/>
          </a:xfrm>
          <a:prstGeom prst="rect">
            <a:avLst/>
          </a:prstGeom>
        </p:spPr>
      </p:pic>
      <p:sp>
        <p:nvSpPr>
          <p:cNvPr id="5122" name="Title 1"/>
          <p:cNvSpPr>
            <a:spLocks noGrp="1"/>
          </p:cNvSpPr>
          <p:nvPr>
            <p:ph type="title"/>
          </p:nvPr>
        </p:nvSpPr>
        <p:spPr>
          <a:xfrm>
            <a:off x="457200" y="-131754"/>
            <a:ext cx="8229600" cy="1143000"/>
          </a:xfrm>
        </p:spPr>
        <p:txBody>
          <a:bodyPr/>
          <a:lstStyle/>
          <a:p>
            <a:r>
              <a:rPr lang="en-US" dirty="0" smtClean="0"/>
              <a:t>How To Vote via Twitter</a:t>
            </a:r>
          </a:p>
        </p:txBody>
      </p:sp>
      <p:sp>
        <p:nvSpPr>
          <p:cNvPr id="5123" name="TextBox 5"/>
          <p:cNvSpPr txBox="1">
            <a:spLocks noChangeArrowheads="1"/>
          </p:cNvSpPr>
          <p:nvPr/>
        </p:nvSpPr>
        <p:spPr bwMode="auto">
          <a:xfrm>
            <a:off x="1028700" y="6097566"/>
            <a:ext cx="7017114" cy="646331"/>
          </a:xfrm>
          <a:prstGeom prst="rect">
            <a:avLst/>
          </a:prstGeom>
          <a:noFill/>
          <a:ln w="9525">
            <a:noFill/>
            <a:miter lim="800000"/>
            <a:headEnd/>
            <a:tailEnd/>
          </a:ln>
        </p:spPr>
        <p:txBody>
          <a:bodyPr wrap="none">
            <a:spAutoFit/>
          </a:bodyPr>
          <a:lstStyle/>
          <a:p>
            <a:pPr marL="342900" indent="-342900">
              <a:buFont typeface="Calibri" pitchFamily="34" charset="0"/>
              <a:buAutoNum type="arabicPeriod"/>
            </a:pPr>
            <a:r>
              <a:rPr lang="en-US" dirty="0" smtClean="0">
                <a:latin typeface="Calibri" pitchFamily="34" charset="0"/>
              </a:rPr>
              <a:t>Capitalization </a:t>
            </a:r>
            <a:r>
              <a:rPr lang="en-US" dirty="0">
                <a:latin typeface="Calibri" pitchFamily="34" charset="0"/>
              </a:rPr>
              <a:t>doesn’t matter, but spaces and spelling </a:t>
            </a:r>
            <a:r>
              <a:rPr lang="en-US" dirty="0" smtClean="0">
                <a:latin typeface="Calibri" pitchFamily="34" charset="0"/>
              </a:rPr>
              <a:t>do</a:t>
            </a:r>
          </a:p>
          <a:p>
            <a:pPr marL="342900" indent="-342900">
              <a:buFont typeface="Calibri" pitchFamily="34" charset="0"/>
              <a:buAutoNum type="arabicPeriod"/>
            </a:pPr>
            <a:r>
              <a:rPr lang="en-US" dirty="0" smtClean="0">
                <a:latin typeface="Calibri" pitchFamily="34" charset="0"/>
              </a:rPr>
              <a:t>Since @poll is the first word, your followers will not receive this tweet</a:t>
            </a:r>
            <a:endParaRPr lang="en-US" dirty="0">
              <a:latin typeface="Calibri" pitchFamily="34" charset="0"/>
            </a:endParaRPr>
          </a:p>
        </p:txBody>
      </p:sp>
      <p:sp>
        <p:nvSpPr>
          <p:cNvPr id="5124" name="TextBox 6"/>
          <p:cNvSpPr txBox="1">
            <a:spLocks noChangeArrowheads="1"/>
          </p:cNvSpPr>
          <p:nvPr/>
        </p:nvSpPr>
        <p:spPr bwMode="auto">
          <a:xfrm>
            <a:off x="387350" y="6274857"/>
            <a:ext cx="592138" cy="369888"/>
          </a:xfrm>
          <a:prstGeom prst="rect">
            <a:avLst/>
          </a:prstGeom>
          <a:noFill/>
          <a:ln w="9525">
            <a:noFill/>
            <a:miter lim="800000"/>
            <a:headEnd/>
            <a:tailEnd/>
          </a:ln>
        </p:spPr>
        <p:txBody>
          <a:bodyPr wrap="none">
            <a:spAutoFit/>
          </a:bodyPr>
          <a:lstStyle/>
          <a:p>
            <a:r>
              <a:rPr lang="en-US" b="1">
                <a:latin typeface="Calibri" pitchFamily="34" charset="0"/>
              </a:rPr>
              <a:t>TIPS</a:t>
            </a:r>
          </a:p>
        </p:txBody>
      </p:sp>
      <p:cxnSp>
        <p:nvCxnSpPr>
          <p:cNvPr id="9" name="Straight Connector 8"/>
          <p:cNvCxnSpPr/>
          <p:nvPr/>
        </p:nvCxnSpPr>
        <p:spPr>
          <a:xfrm rot="5400000">
            <a:off x="688975" y="6428845"/>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5127" name="TextBox 30"/>
          <p:cNvSpPr txBox="1">
            <a:spLocks noChangeArrowheads="1"/>
          </p:cNvSpPr>
          <p:nvPr/>
        </p:nvSpPr>
        <p:spPr bwMode="auto">
          <a:xfrm rot="2059704">
            <a:off x="6704657" y="1679894"/>
            <a:ext cx="1971675" cy="646112"/>
          </a:xfrm>
          <a:prstGeom prst="rect">
            <a:avLst/>
          </a:prstGeom>
          <a:noFill/>
          <a:ln w="9525">
            <a:noFill/>
            <a:miter lim="800000"/>
            <a:headEnd/>
            <a:tailEnd/>
          </a:ln>
        </p:spPr>
        <p:txBody>
          <a:bodyPr wrap="none">
            <a:spAutoFit/>
          </a:bodyPr>
          <a:lstStyle/>
          <a:p>
            <a:r>
              <a:rPr lang="en-US" sz="3600" dirty="0" smtClean="0">
                <a:solidFill>
                  <a:srgbClr val="00B050"/>
                </a:solidFill>
                <a:latin typeface="Calibri" pitchFamily="34" charset="0"/>
              </a:rPr>
              <a:t>EXAMPLE</a:t>
            </a:r>
            <a:endParaRPr lang="en-US" sz="3600" dirty="0">
              <a:solidFill>
                <a:srgbClr val="00B050"/>
              </a:solidFill>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r>
              <a:rPr lang="en-US" sz="1000" dirty="0" smtClean="0"/>
              <a:t>Poll: What kind of books do you like to read?</a:t>
            </a:r>
            <a:endParaRPr lang="en-US" sz="1000" dirty="0"/>
          </a:p>
        </p:txBody>
      </p:sp>
    </p:spTree>
    <p:controls>
      <p:control spid="8194" name="ShockwaveFlash1" r:id="rId2" imgW="8229600" imgH="6212426"/>
    </p:controls>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r>
              <a:rPr lang="en-US" sz="1000" dirty="0" smtClean="0"/>
              <a:t>Poll: What reading format do you prefer?</a:t>
            </a:r>
            <a:endParaRPr lang="en-US" sz="1000" dirty="0"/>
          </a:p>
        </p:txBody>
      </p:sp>
    </p:spTree>
    <p:controls>
      <p:control spid="9218" name="ShockwaveFlash1" r:id="rId2" imgW="8229600" imgH="6212426"/>
    </p:controls>
  </p:cSld>
  <p:clrMapOvr>
    <a:masterClrMapping/>
  </p:clrMapOvr>
  <p:timing>
    <p:tnLst>
      <p:par>
        <p:cTn id="1" dur="indefinite" restart="never" nodeType="tmRoot"/>
      </p:par>
    </p:tnLst>
  </p:timing>
</p:sld>
</file>

<file path=ppt/slides/slidea.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r>
              <a:rPr lang="en-US" sz="1000" dirty="0" smtClean="0"/>
              <a:t>Poll: What do you like to read?</a:t>
            </a:r>
            <a:endParaRPr lang="en-US" sz="1000" dirty="0"/>
          </a:p>
        </p:txBody>
      </p:sp>
    </p:spTree>
    <p:controls>
      <p:control spid="10242" name="ShockwaveFlash1" r:id="rId2" imgW="8229600" imgH="6212426"/>
    </p:controls>
  </p:cSld>
  <p:clrMapOvr>
    <a:masterClrMapping/>
  </p:clrMapOvr>
  <p:timing>
    <p:tnLst>
      <p:par>
        <p:cTn id="1" dur="indefinite" restart="never" nodeType="tmRoot"/>
      </p:par>
    </p:tnLst>
  </p:timing>
</p:sld>
</file>

<file path=ppt/slides/slideb.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r>
              <a:rPr lang="en-US" sz="1000" dirty="0" smtClean="0"/>
              <a:t>Poll: How often do you read for pleasure?</a:t>
            </a:r>
            <a:endParaRPr lang="en-US" sz="1000" dirty="0"/>
          </a:p>
        </p:txBody>
      </p:sp>
    </p:spTree>
    <p:controls>
      <p:control spid="11266" name="ShockwaveFlash1" r:id="rId2" imgW="8229600" imgH="6212426"/>
    </p:controls>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6546</TotalTime>
  <Words>1279</Words>
  <Application>Microsoft Office PowerPoint</Application>
  <PresentationFormat>On-screen Show (4:3)</PresentationFormat>
  <Paragraphs>94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Presenter Text Polling Notes</vt:lpstr>
      <vt:lpstr>How To Vote via Texting</vt:lpstr>
      <vt:lpstr>How To Vote via PollEv.com</vt:lpstr>
      <vt:lpstr>How To Vote via PollEv.com/username</vt:lpstr>
      <vt:lpstr>How To Vote via Twitter</vt:lpstr>
      <vt:lpstr>Slide 7</vt:lpstr>
    </vt:vector>
  </TitlesOfParts>
  <Company>Poll Everywhere,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APPENDIX: Optional PE Instructional Cue Slides for Presenters</dc:title>
  <dc:creator>Sean Eby</dc:creator>
  <cp:lastModifiedBy>Jack Witlin</cp:lastModifiedBy>
  <cp:revision>398</cp:revision>
  <dcterms:created xsi:type="dcterms:W3CDTF">2009-11-20T02:02:19Z</dcterms:created>
  <dcterms:modified xsi:type="dcterms:W3CDTF">2012-05-25T14:55:36Z</dcterms:modified>
</cp:coreProperties>
</file>